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2516" autoAdjust="0"/>
  </p:normalViewPr>
  <p:slideViewPr>
    <p:cSldViewPr snapToGrid="0">
      <p:cViewPr>
        <p:scale>
          <a:sx n="50" d="100"/>
          <a:sy n="50" d="100"/>
        </p:scale>
        <p:origin x="176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11EB-74EE-46E2-BA86-78031DCF94B1}" type="datetimeFigureOut">
              <a:rPr lang="en-US" smtClean="0"/>
              <a:t>3/9/2020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23121-7328-4112-B93A-9A85C3D7B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06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both mapping network and synthesis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23121-7328-4112-B93A-9A85C3D7B3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latent space made up of only synthetic training images</a:t>
            </a:r>
          </a:p>
          <a:p>
            <a:r>
              <a:rPr lang="en-US" dirty="0"/>
              <a:t>Need a way to convert real images to </a:t>
            </a:r>
            <a:r>
              <a:rPr lang="en-US" dirty="0" err="1"/>
              <a:t>stylegan</a:t>
            </a:r>
            <a:r>
              <a:rPr lang="en-US" dirty="0"/>
              <a:t> latent space</a:t>
            </a:r>
          </a:p>
          <a:p>
            <a:endParaRPr lang="en-US" dirty="0"/>
          </a:p>
          <a:p>
            <a:r>
              <a:rPr lang="en-US" dirty="0"/>
              <a:t>Answer is to train a w vector on the synthesis network</a:t>
            </a:r>
          </a:p>
          <a:p>
            <a:endParaRPr lang="en-US" dirty="0"/>
          </a:p>
          <a:p>
            <a:r>
              <a:rPr lang="en-US" dirty="0"/>
              <a:t>Unfortunately ran into some issues implementing loss function and given the time constraints, was not able to get loss function working on my own.</a:t>
            </a:r>
          </a:p>
          <a:p>
            <a:r>
              <a:rPr lang="en-US" dirty="0"/>
              <a:t>Ended up using a project that was doing something similar work.</a:t>
            </a:r>
          </a:p>
          <a:p>
            <a:r>
              <a:rPr lang="en-US" dirty="0"/>
              <a:t>This project performed preprocessing tasks that would have required much more time for me to implement, such as correctly aligning the face in the image.</a:t>
            </a:r>
          </a:p>
          <a:p>
            <a:r>
              <a:rPr lang="en-US" dirty="0"/>
              <a:t>It also used a more sophisticated loss function instead of mean-squared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23121-7328-4112-B93A-9A85C3D7B3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0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instead of pixelwise mean-squared error, the project </a:t>
            </a:r>
            <a:r>
              <a:rPr lang="en-US"/>
              <a:t>used VGG-16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23121-7328-4112-B93A-9A85C3D7B3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7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82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6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93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9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27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33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1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505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8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0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8BE00B4-79F6-4807-B14C-842B4DF1A30B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59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031C-D231-4F21-A242-31B53141F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Style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9082E-D533-482E-9D37-B3748D23F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Cameron Barrie</a:t>
            </a:r>
          </a:p>
        </p:txBody>
      </p:sp>
    </p:spTree>
    <p:extLst>
      <p:ext uri="{BB962C8B-B14F-4D97-AF65-F5344CB8AC3E}">
        <p14:creationId xmlns:p14="http://schemas.microsoft.com/office/powerpoint/2010/main" val="343645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B0B57-F8D0-45A6-A693-2F357A85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C7773-C491-47AE-9C24-BA0BF3AF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 to improve image learning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Possibly by using a combination of VGG-16 perceptual loss and mean-squared error loss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" lvl="1" indent="0">
              <a:buNone/>
            </a:pPr>
            <a:r>
              <a:rPr lang="en-US" dirty="0"/>
              <a:t>Improve UI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 more functionality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Ability to upload multiple photos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Ability to select which photos to apply style from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More controls to fine tune style transfer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More graphically interesting</a:t>
            </a:r>
          </a:p>
        </p:txBody>
      </p:sp>
    </p:spTree>
    <p:extLst>
      <p:ext uri="{BB962C8B-B14F-4D97-AF65-F5344CB8AC3E}">
        <p14:creationId xmlns:p14="http://schemas.microsoft.com/office/powerpoint/2010/main" val="309243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DE08-4978-47BA-BABD-78448D26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Results / Questions</a:t>
            </a:r>
          </a:p>
        </p:txBody>
      </p:sp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860FB07-683C-4AB9-94EB-FE670E617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57" y="1896285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4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6BF1533-164E-4CE8-9ACD-A7115252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" y="1"/>
            <a:ext cx="4975791" cy="3317194"/>
          </a:xfrm>
        </p:spPr>
      </p:pic>
      <p:pic>
        <p:nvPicPr>
          <p:cNvPr id="6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329210ED-97DB-4A3A-85BA-E7677D7AE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81" y="3540804"/>
            <a:ext cx="4975792" cy="3317195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E42246F-1D29-4F71-BF6E-5BDE65B8C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81" y="-6788"/>
            <a:ext cx="4975792" cy="3317195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9F5C829-14A2-4900-9AC8-963EF16E2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" y="3540805"/>
            <a:ext cx="4975792" cy="33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0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1CE6-30D1-4681-B616-E2D9DF8A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</a:t>
            </a:r>
            <a:r>
              <a:rPr lang="en-US" dirty="0" err="1"/>
              <a:t>Stylegan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CAB9-CBF4-449F-9E9B-C698950EB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generative adversarial networks (GANs) to transfer style from one image to another</a:t>
            </a:r>
          </a:p>
          <a:p>
            <a:r>
              <a:rPr lang="en-US" dirty="0"/>
              <a:t>Instead of image input layer traditionally used by GANs, </a:t>
            </a:r>
            <a:r>
              <a:rPr lang="en-US" dirty="0" err="1"/>
              <a:t>Stylegan’s</a:t>
            </a:r>
            <a:r>
              <a:rPr lang="en-US" dirty="0"/>
              <a:t> input layer is used with a learned latent vector</a:t>
            </a:r>
          </a:p>
          <a:p>
            <a:r>
              <a:rPr lang="en-US" dirty="0"/>
              <a:t>Can manipulate styles at 9 different levels of granularity (4</a:t>
            </a:r>
            <a:r>
              <a:rPr lang="en-US" baseline="30000" dirty="0"/>
              <a:t>2</a:t>
            </a:r>
            <a:r>
              <a:rPr lang="en-US" dirty="0"/>
              <a:t> px</a:t>
            </a:r>
            <a:r>
              <a:rPr lang="en-US" baseline="30000" dirty="0"/>
              <a:t>2</a:t>
            </a:r>
            <a:r>
              <a:rPr lang="en-US" dirty="0"/>
              <a:t>, 8 px, … 1024</a:t>
            </a:r>
            <a:r>
              <a:rPr lang="en-US" baseline="30000" dirty="0"/>
              <a:t>2</a:t>
            </a:r>
            <a:r>
              <a:rPr lang="en-US" dirty="0"/>
              <a:t> px)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0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A2FA-81CD-498B-8217-F876AB5B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54615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Style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A7E7-B069-403D-9399-6F3F5951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5461518" cy="4351338"/>
          </a:xfrm>
        </p:spPr>
        <p:txBody>
          <a:bodyPr/>
          <a:lstStyle/>
          <a:p>
            <a:r>
              <a:rPr lang="en-US" dirty="0"/>
              <a:t>Styles transferred from Source B images Source A images</a:t>
            </a:r>
          </a:p>
          <a:p>
            <a:r>
              <a:rPr lang="en-US" dirty="0"/>
              <a:t>Granularity categories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Course (4</a:t>
            </a:r>
            <a:r>
              <a:rPr lang="en-US" baseline="30000" dirty="0"/>
              <a:t>2</a:t>
            </a:r>
            <a:r>
              <a:rPr lang="en-US" dirty="0"/>
              <a:t> – 8</a:t>
            </a:r>
            <a:r>
              <a:rPr lang="en-US" baseline="30000" dirty="0"/>
              <a:t>2</a:t>
            </a:r>
            <a:r>
              <a:rPr lang="en-US" dirty="0"/>
              <a:t> pixels): pose, hair style, face shape, glasses,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Middle (16</a:t>
            </a:r>
            <a:r>
              <a:rPr lang="en-US" baseline="30000" dirty="0"/>
              <a:t>2</a:t>
            </a:r>
            <a:r>
              <a:rPr lang="en-US" dirty="0"/>
              <a:t> – 32</a:t>
            </a:r>
            <a:r>
              <a:rPr lang="en-US" baseline="30000" dirty="0"/>
              <a:t>2</a:t>
            </a:r>
            <a:r>
              <a:rPr lang="en-US" dirty="0"/>
              <a:t> pixels): detailed hair style, eyes,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Fine (64</a:t>
            </a:r>
            <a:r>
              <a:rPr lang="en-US" baseline="30000" dirty="0"/>
              <a:t>2</a:t>
            </a:r>
            <a:r>
              <a:rPr lang="en-US" dirty="0"/>
              <a:t> – 1024</a:t>
            </a:r>
            <a:r>
              <a:rPr lang="en-US" baseline="30000" dirty="0"/>
              <a:t>2</a:t>
            </a:r>
            <a:r>
              <a:rPr lang="en-US" dirty="0"/>
              <a:t> pixels): color scheme, microstructure, etc.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E6C2B-6E33-4C39-A9A4-D5EF6867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08" y="106392"/>
            <a:ext cx="5806943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888E-E17C-49D7-BF34-4D607A7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481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 dirty="0" err="1"/>
              <a:t>Stylegan</a:t>
            </a:r>
            <a:r>
              <a:rPr lang="en-US" dirty="0"/>
              <a:t>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C73F-8932-4D33-A50F-72D64624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47"/>
            <a:ext cx="4834812" cy="4351338"/>
          </a:xfrm>
        </p:spPr>
        <p:txBody>
          <a:bodyPr>
            <a:normAutofit/>
          </a:bodyPr>
          <a:lstStyle/>
          <a:p>
            <a:r>
              <a:rPr lang="en-US" dirty="0"/>
              <a:t>Mapping network: pass z </a:t>
            </a:r>
            <a:r>
              <a:rPr lang="en-US" sz="1800" dirty="0"/>
              <a:t>(512 element vector)</a:t>
            </a:r>
            <a:r>
              <a:rPr lang="en-US" dirty="0"/>
              <a:t> through 8-layer MLP to produce w </a:t>
            </a:r>
            <a:r>
              <a:rPr lang="en-US" sz="1800" dirty="0"/>
              <a:t>(18 x 512 matrix)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Basically maps 512 element input vector to a set of 18 output vectors (one for each layer)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Used to disentangle data (necessary to “fill” gaps where feature combinations are absent)</a:t>
            </a:r>
          </a:p>
          <a:p>
            <a:r>
              <a:rPr lang="en-US" dirty="0"/>
              <a:t>Normalization of “A”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adaptive instance method (</a:t>
            </a:r>
            <a:r>
              <a:rPr lang="en-US" dirty="0" err="1"/>
              <a:t>AdaIN</a:t>
            </a:r>
            <a:r>
              <a:rPr lang="en-US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includes style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0821F-BAB5-4703-B9D6-7A78D73A8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742" y="225050"/>
            <a:ext cx="5700254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6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98E4-E1C8-4F4B-9623-C00C5043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</a:t>
            </a:r>
            <a:r>
              <a:rPr lang="en-US" dirty="0" err="1"/>
              <a:t>Stylegan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0F354-1007-4552-BB25-E036D3420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trained network to a given image (that is not in the training set)</a:t>
            </a:r>
          </a:p>
          <a:p>
            <a:r>
              <a:rPr lang="en-US" dirty="0"/>
              <a:t>Develop interface allowing users to upload photos</a:t>
            </a:r>
          </a:p>
          <a:p>
            <a:r>
              <a:rPr lang="en-US" dirty="0"/>
              <a:t>Allow users to apply </a:t>
            </a:r>
            <a:r>
              <a:rPr lang="en-US" dirty="0" err="1"/>
              <a:t>Stylegan</a:t>
            </a:r>
            <a:r>
              <a:rPr lang="en-US" dirty="0"/>
              <a:t> to their own images</a:t>
            </a:r>
            <a:br>
              <a:rPr lang="en-US" dirty="0"/>
            </a:br>
            <a:r>
              <a:rPr lang="en-US" dirty="0"/>
              <a:t>For example: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Selecting one of a collection of images from which the style will be transferred to the uploaded image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Selection of style granularity to apply to the uploaded image</a:t>
            </a:r>
          </a:p>
        </p:txBody>
      </p:sp>
    </p:spTree>
    <p:extLst>
      <p:ext uri="{BB962C8B-B14F-4D97-AF65-F5344CB8AC3E}">
        <p14:creationId xmlns:p14="http://schemas.microsoft.com/office/powerpoint/2010/main" val="138248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6B0A48A-FBF8-407E-A62F-6ADDBA40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92" y="1043549"/>
            <a:ext cx="4191000" cy="1325563"/>
          </a:xfrm>
        </p:spPr>
        <p:txBody>
          <a:bodyPr>
            <a:normAutofit/>
          </a:bodyPr>
          <a:lstStyle/>
          <a:p>
            <a:r>
              <a:rPr lang="en-US" dirty="0"/>
              <a:t>Example Usage</a:t>
            </a:r>
          </a:p>
        </p:txBody>
      </p:sp>
      <p:pic>
        <p:nvPicPr>
          <p:cNvPr id="7" name="Content Placeholder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286DB0D-8BC4-48D1-B631-AE0FE0D3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3120" r="18913" b="49605"/>
          <a:stretch/>
        </p:blipFill>
        <p:spPr>
          <a:xfrm>
            <a:off x="2493260" y="3652521"/>
            <a:ext cx="2971472" cy="29982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5F703-1DBB-4E79-A7B7-F58D1F32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"/>
          <a:stretch/>
        </p:blipFill>
        <p:spPr>
          <a:xfrm>
            <a:off x="5961864" y="207183"/>
            <a:ext cx="2966080" cy="29982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CA9CC0-DB02-40D8-9232-3248A737E200}"/>
              </a:ext>
            </a:extLst>
          </p:cNvPr>
          <p:cNvSpPr/>
          <p:nvPr/>
        </p:nvSpPr>
        <p:spPr>
          <a:xfrm>
            <a:off x="5961864" y="3652521"/>
            <a:ext cx="2966080" cy="2998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/>
              <a:t>?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DC2C25B-5044-406F-9551-DF4E93A5F5EC}"/>
              </a:ext>
            </a:extLst>
          </p:cNvPr>
          <p:cNvSpPr/>
          <p:nvPr/>
        </p:nvSpPr>
        <p:spPr>
          <a:xfrm>
            <a:off x="7058824" y="3282098"/>
            <a:ext cx="914400" cy="96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45197DA-B6E2-4061-962E-4E88757DC68C}"/>
              </a:ext>
            </a:extLst>
          </p:cNvPr>
          <p:cNvSpPr/>
          <p:nvPr/>
        </p:nvSpPr>
        <p:spPr>
          <a:xfrm rot="16200000">
            <a:off x="5636424" y="4669068"/>
            <a:ext cx="914400" cy="96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B323F-924C-4A70-BFA5-BD1C31F554B9}"/>
              </a:ext>
            </a:extLst>
          </p:cNvPr>
          <p:cNvSpPr txBox="1"/>
          <p:nvPr/>
        </p:nvSpPr>
        <p:spPr>
          <a:xfrm>
            <a:off x="625868" y="4613059"/>
            <a:ext cx="181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Uploaded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3F787-A9FB-4F1E-A972-5CEE5C75D5AD}"/>
              </a:ext>
            </a:extLst>
          </p:cNvPr>
          <p:cNvSpPr txBox="1"/>
          <p:nvPr/>
        </p:nvSpPr>
        <p:spPr>
          <a:xfrm>
            <a:off x="9027480" y="945298"/>
            <a:ext cx="181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Style Transfer Image</a:t>
            </a:r>
          </a:p>
        </p:txBody>
      </p:sp>
    </p:spTree>
    <p:extLst>
      <p:ext uri="{BB962C8B-B14F-4D97-AF65-F5344CB8AC3E}">
        <p14:creationId xmlns:p14="http://schemas.microsoft.com/office/powerpoint/2010/main" val="178948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C64A-1EFA-4A9B-83A5-44BDECEF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 Image to Latent Space (Z or W)</a:t>
            </a:r>
          </a:p>
        </p:txBody>
      </p:sp>
      <p:pic>
        <p:nvPicPr>
          <p:cNvPr id="12" name="Content Placeholder 11" descr="A close up of a device&#10;&#10;Description automatically generated">
            <a:extLst>
              <a:ext uri="{FF2B5EF4-FFF2-40B4-BE49-F238E27FC236}">
                <a16:creationId xmlns:a16="http://schemas.microsoft.com/office/drawing/2014/main" id="{843A6FE3-156F-4A9E-9F3B-31FF1C73A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05" y="365125"/>
            <a:ext cx="5159457" cy="562927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490085-5D88-4266-8623-F28E1C0945AB}"/>
              </a:ext>
            </a:extLst>
          </p:cNvPr>
          <p:cNvSpPr/>
          <p:nvPr/>
        </p:nvSpPr>
        <p:spPr>
          <a:xfrm>
            <a:off x="5628921" y="4966248"/>
            <a:ext cx="2047875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loss and update w value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7256C6D-1A88-4BAE-9AC5-FBF45DEAA5E5}"/>
              </a:ext>
            </a:extLst>
          </p:cNvPr>
          <p:cNvSpPr/>
          <p:nvPr/>
        </p:nvSpPr>
        <p:spPr>
          <a:xfrm rot="10800000">
            <a:off x="6591302" y="5381625"/>
            <a:ext cx="3052408" cy="1217339"/>
          </a:xfrm>
          <a:prstGeom prst="arc">
            <a:avLst>
              <a:gd name="adj1" fmla="val 10857121"/>
              <a:gd name="adj2" fmla="val 0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CD76232-56FF-4684-9A8C-0E1B731D5CE4}"/>
              </a:ext>
            </a:extLst>
          </p:cNvPr>
          <p:cNvSpPr/>
          <p:nvPr/>
        </p:nvSpPr>
        <p:spPr>
          <a:xfrm rot="16200000">
            <a:off x="4080979" y="3979199"/>
            <a:ext cx="4917281" cy="1459444"/>
          </a:xfrm>
          <a:prstGeom prst="arc">
            <a:avLst>
              <a:gd name="adj1" fmla="val 15897593"/>
              <a:gd name="adj2" fmla="val 0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D054FB1-A323-426B-A780-D89D3FDB31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71" r="83292"/>
          <a:stretch/>
        </p:blipFill>
        <p:spPr>
          <a:xfrm>
            <a:off x="1113360" y="3139680"/>
            <a:ext cx="2869859" cy="28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9678-6456-4FF0-BC78-5B20D832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of Latent Space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AA02-832C-449A-9769-BE6143BD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VGG-16 Perceptual Loss (Johnson, et al.)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Extracts high-level features from image at each abstraction level (4</a:t>
            </a:r>
            <a:r>
              <a:rPr lang="en-US" baseline="30000" dirty="0"/>
              <a:t>2</a:t>
            </a:r>
            <a:r>
              <a:rPr lang="en-US" dirty="0"/>
              <a:t> pixels – 1024</a:t>
            </a:r>
            <a:r>
              <a:rPr lang="en-US" baseline="30000" dirty="0"/>
              <a:t>2</a:t>
            </a:r>
            <a:r>
              <a:rPr lang="en-US" dirty="0"/>
              <a:t> pixels)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Minimizes loss between these features for each of these levels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Much faster than using mean-squared error alone</a:t>
            </a:r>
          </a:p>
        </p:txBody>
      </p:sp>
    </p:spTree>
    <p:extLst>
      <p:ext uri="{BB962C8B-B14F-4D97-AF65-F5344CB8AC3E}">
        <p14:creationId xmlns:p14="http://schemas.microsoft.com/office/powerpoint/2010/main" val="201208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D73D-B0F3-4194-B493-914FA835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6FC9-3B62-49B2-8B72-9553F2560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428572"/>
          </a:xfrm>
        </p:spPr>
        <p:txBody>
          <a:bodyPr/>
          <a:lstStyle/>
          <a:p>
            <a:r>
              <a:rPr lang="en-US" dirty="0"/>
              <a:t>Upload							Get Style-Mixing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8"/>
            <a:r>
              <a:rPr lang="en-US" dirty="0"/>
              <a:t>          5-ish minutes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98056E-E69B-4858-A6B7-4955E895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6" y="2820118"/>
            <a:ext cx="5391420" cy="1793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group of kids posing for a photo&#10;&#10;Description automatically generated">
            <a:extLst>
              <a:ext uri="{FF2B5EF4-FFF2-40B4-BE49-F238E27FC236}">
                <a16:creationId xmlns:a16="http://schemas.microsoft.com/office/drawing/2014/main" id="{2A5A8779-95AE-464E-B21C-FDACE20B5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40" y="2478757"/>
            <a:ext cx="4909944" cy="4288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949B0301-545F-4BDE-854E-F2625ED71EAE}"/>
              </a:ext>
            </a:extLst>
          </p:cNvPr>
          <p:cNvSpPr/>
          <p:nvPr/>
        </p:nvSpPr>
        <p:spPr>
          <a:xfrm rot="4837331" flipV="1">
            <a:off x="4919791" y="2790146"/>
            <a:ext cx="2649548" cy="402949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53691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3098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2180</TotalTime>
  <Words>539</Words>
  <Application>Microsoft Office PowerPoint</Application>
  <PresentationFormat>Widescreen</PresentationFormat>
  <Paragraphs>71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Metropolitan</vt:lpstr>
      <vt:lpstr>Stylegan Style Transfer</vt:lpstr>
      <vt:lpstr>Recap of Stylegan</vt:lpstr>
      <vt:lpstr>Example Style Transfers</vt:lpstr>
      <vt:lpstr>How Stylegan works</vt:lpstr>
      <vt:lpstr>Going Beyond Stylegan</vt:lpstr>
      <vt:lpstr>Example Usage</vt:lpstr>
      <vt:lpstr>Convert Image to Latent Space (Z or W)</vt:lpstr>
      <vt:lpstr>Learning of Latent Space Representation</vt:lpstr>
      <vt:lpstr>Interface</vt:lpstr>
      <vt:lpstr>Next Steps</vt:lpstr>
      <vt:lpstr>Sample Results /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Stylegan face transfer</dc:title>
  <dc:creator>Cameron Barrie</dc:creator>
  <cp:lastModifiedBy>Cameron Barrie</cp:lastModifiedBy>
  <cp:revision>46</cp:revision>
  <dcterms:created xsi:type="dcterms:W3CDTF">2020-02-06T00:00:21Z</dcterms:created>
  <dcterms:modified xsi:type="dcterms:W3CDTF">2020-03-10T00:39:35Z</dcterms:modified>
</cp:coreProperties>
</file>